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2" r:id="rId1"/>
    <p:sldMasterId id="2147484105" r:id="rId2"/>
  </p:sldMasterIdLst>
  <p:notesMasterIdLst>
    <p:notesMasterId r:id="rId21"/>
  </p:notesMasterIdLst>
  <p:handoutMasterIdLst>
    <p:handoutMasterId r:id="rId22"/>
  </p:handoutMasterIdLst>
  <p:sldIdLst>
    <p:sldId id="363" r:id="rId3"/>
    <p:sldId id="362" r:id="rId4"/>
    <p:sldId id="364" r:id="rId5"/>
    <p:sldId id="365" r:id="rId6"/>
    <p:sldId id="292" r:id="rId7"/>
    <p:sldId id="347" r:id="rId8"/>
    <p:sldId id="369" r:id="rId9"/>
    <p:sldId id="350" r:id="rId10"/>
    <p:sldId id="346" r:id="rId11"/>
    <p:sldId id="351" r:id="rId12"/>
    <p:sldId id="370" r:id="rId13"/>
    <p:sldId id="371" r:id="rId14"/>
    <p:sldId id="372" r:id="rId15"/>
    <p:sldId id="373" r:id="rId16"/>
    <p:sldId id="374" r:id="rId17"/>
    <p:sldId id="349" r:id="rId18"/>
    <p:sldId id="353" r:id="rId19"/>
    <p:sldId id="32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2E03CD"/>
    <a:srgbClr val="A50021"/>
    <a:srgbClr val="25FBD2"/>
    <a:srgbClr val="E01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03" autoAdjust="0"/>
    <p:restoredTop sz="98891" autoAdjust="0"/>
  </p:normalViewPr>
  <p:slideViewPr>
    <p:cSldViewPr>
      <p:cViewPr varScale="1">
        <p:scale>
          <a:sx n="74" d="100"/>
          <a:sy n="74" d="100"/>
        </p:scale>
        <p:origin x="330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16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3FDF93-F932-416E-B800-2C67C4718FF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E2B99-D93A-4553-B22C-CE69BB26AE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80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B2C2B-D576-4AEB-8CC4-412DDE034B20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BC90B-D869-46EB-8FB1-10B9BDFED8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99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272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7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25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12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65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7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622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86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532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4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102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7806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400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331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59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38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75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153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51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50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755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90731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09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02737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874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256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1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89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91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  <p:sldLayoutId id="2147484117" r:id="rId12"/>
    <p:sldLayoutId id="2147484118" r:id="rId13"/>
    <p:sldLayoutId id="2147484119" r:id="rId14"/>
    <p:sldLayoutId id="2147484120" r:id="rId15"/>
    <p:sldLayoutId id="214748412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DOEL\Videos\arti.wmv" TargetMode="External"/><Relationship Id="rId2" Type="http://schemas.openxmlformats.org/officeDocument/2006/relationships/hyperlink" Target="file:///C:\Users\DOEL\Videos\arti%60.wmv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33600" y="533400"/>
            <a:ext cx="8077200" cy="5715000"/>
            <a:chOff x="609600" y="533400"/>
            <a:chExt cx="5938021" cy="3810000"/>
          </a:xfrm>
        </p:grpSpPr>
        <p:grpSp>
          <p:nvGrpSpPr>
            <p:cNvPr id="3" name="Group 2"/>
            <p:cNvGrpSpPr/>
            <p:nvPr/>
          </p:nvGrpSpPr>
          <p:grpSpPr>
            <a:xfrm>
              <a:off x="609600" y="685800"/>
              <a:ext cx="4495800" cy="3657600"/>
              <a:chOff x="609600" y="609600"/>
              <a:chExt cx="4495800" cy="3657600"/>
            </a:xfrm>
            <a:noFill/>
          </p:grpSpPr>
          <p:sp>
            <p:nvSpPr>
              <p:cNvPr id="5" name="Rectangle 4"/>
              <p:cNvSpPr/>
              <p:nvPr/>
            </p:nvSpPr>
            <p:spPr>
              <a:xfrm>
                <a:off x="609600" y="609600"/>
                <a:ext cx="3581400" cy="6096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8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এনামুল হক</a:t>
                </a:r>
                <a:endParaRPr lang="en-US" sz="48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609600" y="1371600"/>
                <a:ext cx="3581400" cy="6096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প্রভাষক</a:t>
                </a:r>
                <a:endParaRPr lang="en-US" sz="4000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09600" y="3657600"/>
                <a:ext cx="3581400" cy="6096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>
                    <a:solidFill>
                      <a:srgbClr val="FFC000"/>
                    </a:solidFill>
                    <a:latin typeface="NikoshBAN" pitchFamily="2" charset="0"/>
                    <a:cs typeface="NikoshBAN" pitchFamily="2" charset="0"/>
                  </a:rPr>
                  <a:t>কসবা, ব্রাহ্মণবাড়ীয়া।</a:t>
                </a:r>
                <a:endParaRPr lang="en-US" sz="4000" b="1" dirty="0">
                  <a:solidFill>
                    <a:srgbClr val="FFC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09600" y="2133600"/>
                <a:ext cx="3581400" cy="6096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রাষ্ট্রবিজ্ঞান বিভাগ</a:t>
                </a:r>
                <a:endParaRPr lang="en-US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09600" y="2895600"/>
                <a:ext cx="4495800" cy="6096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b="1" dirty="0">
                    <a:solidFill>
                      <a:srgbClr val="FFFF00"/>
                    </a:solidFill>
                    <a:latin typeface="NikoshBAN" pitchFamily="2" charset="0"/>
                    <a:cs typeface="NikoshBAN" pitchFamily="2" charset="0"/>
                  </a:rPr>
                  <a:t>কসবা টি.আলী ডিগ্রি কলেজ</a:t>
                </a:r>
                <a:endParaRPr lang="en-US" sz="4000" b="1" dirty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pic>
          <p:nvPicPr>
            <p:cNvPr id="4" name="Picture 3" descr="DSC02420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8200" y="533400"/>
              <a:ext cx="1899421" cy="2286000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65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38200" y="1981200"/>
            <a:ext cx="11181482" cy="2123658"/>
            <a:chOff x="1202849" y="2245259"/>
            <a:chExt cx="10867222" cy="1844155"/>
          </a:xfrm>
          <a:solidFill>
            <a:schemeClr val="accent1"/>
          </a:solidFill>
        </p:grpSpPr>
        <p:sp>
          <p:nvSpPr>
            <p:cNvPr id="2" name="Rectangle 1"/>
            <p:cNvSpPr/>
            <p:nvPr/>
          </p:nvSpPr>
          <p:spPr>
            <a:xfrm>
              <a:off x="1943433" y="2245259"/>
              <a:ext cx="10126638" cy="1844155"/>
            </a:xfrm>
            <a:prstGeom prst="rect">
              <a:avLst/>
            </a:prstGeom>
            <a:grpFill/>
            <a:ln w="57150">
              <a:solidFill>
                <a:srgbClr val="00B05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  <a:innerShdw blurRad="63500" dist="50800" dir="18900000">
                <a:prstClr val="black">
                  <a:alpha val="50000"/>
                </a:prstClr>
              </a:innerShdw>
              <a:reflection blurRad="6350" stA="50000" endA="300" endPos="90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bn-BD" sz="72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কসবা টি</a:t>
              </a:r>
              <a:r>
                <a:rPr lang="en-US" sz="72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.</a:t>
              </a:r>
              <a:r>
                <a:rPr lang="bn-BD" sz="72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আলী ডিগ্রী কলেজ</a:t>
              </a:r>
            </a:p>
            <a:p>
              <a:pPr algn="ctr"/>
              <a:r>
                <a:rPr lang="bn-BD" sz="60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তথ্য ও যোগাযোগ প্রযুক্তি বিভাগ </a:t>
              </a:r>
              <a:r>
                <a:rPr lang="en-US" sz="60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60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6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2849" y="2245259"/>
              <a:ext cx="1910096" cy="1844155"/>
            </a:xfrm>
            <a:prstGeom prst="rect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70468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14"/>
    </mc:Choice>
    <mc:Fallback xmlns="">
      <p:transition spd="slow" advTm="11914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9000" t="6000" r="8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8446" y="515567"/>
            <a:ext cx="5085046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51e661462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341" y="1422992"/>
            <a:ext cx="5182689" cy="510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5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772697" y="3603558"/>
            <a:ext cx="9142212" cy="229624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115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এনামুল</a:t>
            </a:r>
            <a:r>
              <a:rPr lang="en-US" sz="115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 </a:t>
            </a:r>
            <a:r>
              <a:rPr lang="en-US" sz="6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6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বিভাগ 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কসবা</a:t>
            </a:r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টি.আলী</a:t>
            </a:r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ডিগ্রি</a:t>
            </a:r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endParaRPr lang="en-US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মোবাইলঃ০১৫৫৩৪৭১১৬৮</a:t>
            </a:r>
            <a:r>
              <a:rPr lang="en-US" sz="6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6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GB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74263" y="5344900"/>
            <a:ext cx="5569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E-mail: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anam_jasi@yahoo.com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21" y="621796"/>
            <a:ext cx="1989236" cy="2660754"/>
          </a:xfrm>
          <a:prstGeom prst="rect">
            <a:avLst/>
          </a:prstGeom>
          <a:ln w="76200"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  <a:softEdge rad="3175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463771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1960" y="383146"/>
            <a:ext cx="11369040" cy="5562600"/>
            <a:chOff x="1514692" y="228600"/>
            <a:chExt cx="6943508" cy="5562600"/>
          </a:xfrm>
        </p:grpSpPr>
        <p:sp>
          <p:nvSpPr>
            <p:cNvPr id="3" name="Rounded Rectangle 2"/>
            <p:cNvSpPr/>
            <p:nvPr/>
          </p:nvSpPr>
          <p:spPr>
            <a:xfrm>
              <a:off x="1524000" y="1524000"/>
              <a:ext cx="6934200" cy="914400"/>
            </a:xfrm>
            <a:prstGeom prst="roundRect">
              <a:avLst/>
            </a:prstGeom>
            <a:noFill/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endParaRPr lang="bn-BD" sz="6600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r>
                <a:rPr lang="bn-BD" sz="66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বিষয়ঃ </a:t>
              </a:r>
              <a:r>
                <a:rPr lang="bn-BD" sz="6600" b="1" dirty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তথ্য ও </a:t>
              </a:r>
              <a:r>
                <a:rPr lang="bn-BD" sz="66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যোগাযোগ </a:t>
              </a:r>
              <a:r>
                <a:rPr lang="bn-BD" sz="6600" b="1" dirty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প্রযুক্তি</a:t>
              </a:r>
            </a:p>
            <a:p>
              <a:pPr>
                <a:buFontTx/>
                <a:buNone/>
              </a:pPr>
              <a:endParaRPr lang="en-US" sz="6000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1514692" y="228600"/>
              <a:ext cx="3962400" cy="914400"/>
            </a:xfrm>
            <a:prstGeom prst="roundRect">
              <a:avLst/>
            </a:prstGeom>
            <a:noFill/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bn-BD" sz="6600" spc="-15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শ্রেণিঃ একাদশ</a:t>
              </a:r>
              <a:endParaRPr lang="en-US" sz="6000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1529366" y="2588654"/>
              <a:ext cx="6928834" cy="916546"/>
            </a:xfrm>
            <a:prstGeom prst="roundRect">
              <a:avLst/>
            </a:prstGeom>
            <a:noFill/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None/>
              </a:pPr>
              <a:r>
                <a:rPr lang="bn-BD" sz="6600" b="1" spc="-15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অধ্যায়ঃ ১, বিশ্ব ও বাংলাদেশ প্রেক্ষিত </a:t>
              </a:r>
              <a:endParaRPr lang="bn-BD" sz="6600" b="1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524000" y="3733800"/>
              <a:ext cx="4343400" cy="914400"/>
            </a:xfrm>
            <a:prstGeom prst="roundRect">
              <a:avLst/>
            </a:prstGeom>
            <a:noFill/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en-US" sz="6600" spc="-150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সময়</a:t>
              </a:r>
              <a:r>
                <a:rPr lang="bn-BD" sz="6600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ঃ	</a:t>
              </a:r>
              <a:r>
                <a:rPr lang="bn-BD" sz="6600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৫৫মিনিট</a:t>
              </a:r>
              <a:endParaRPr lang="en-US" sz="6600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524000" y="4876800"/>
              <a:ext cx="6934200" cy="914400"/>
            </a:xfrm>
            <a:prstGeom prst="roundRect">
              <a:avLst/>
            </a:prstGeom>
            <a:noFill/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>
                <a:buFontTx/>
                <a:buNone/>
              </a:pPr>
              <a:r>
                <a:rPr lang="bn-BD" sz="7200" b="1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তারিখঃ</a:t>
              </a:r>
              <a:r>
                <a:rPr lang="bn-BD" sz="6600" b="1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	</a:t>
              </a:r>
              <a:r>
                <a:rPr lang="en-US" sz="7200" b="1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২</a:t>
              </a:r>
              <a:r>
                <a:rPr lang="bn-BD" sz="7200" b="1" spc="-15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৬</a:t>
              </a:r>
              <a:r>
                <a:rPr lang="bn-BD" sz="7200" b="1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-০৮-২০১৩ খ্রিঃ </a:t>
              </a:r>
              <a:r>
                <a:rPr lang="bn-BD" sz="6600" b="1" spc="-15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6600" b="1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939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286000" y="1981200"/>
            <a:ext cx="7924800" cy="19727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9600" b="1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চলো কিছু ছবি দেখি</a:t>
            </a:r>
            <a:endParaRPr lang="en-US" sz="8800" b="1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796" y="357403"/>
            <a:ext cx="10058400" cy="60238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22234"/>
            <a:ext cx="5105400" cy="5791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0"/>
            <a:ext cx="12268200" cy="69653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91792"/>
            <a:ext cx="11201400" cy="678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57403"/>
            <a:ext cx="11125200" cy="625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72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05000" y="1447800"/>
            <a:ext cx="8311663" cy="1738300"/>
          </a:xfrm>
          <a:prstGeom prst="round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buFontTx/>
              <a:buNone/>
            </a:pPr>
            <a:r>
              <a:rPr lang="bn-BD" sz="6600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চলো একটি ভিডিও দেখি</a:t>
            </a:r>
            <a:endParaRPr lang="en-US" sz="72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44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41960" y="383146"/>
            <a:ext cx="11140440" cy="2360054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buFontTx/>
              <a:buNone/>
            </a:pPr>
            <a:r>
              <a:rPr lang="bn-BD" sz="166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কৃত্রিম বুদ্ধিমত্তা </a:t>
            </a:r>
            <a:endParaRPr lang="en-US" sz="138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200" y="3507346"/>
            <a:ext cx="11140440" cy="2360054"/>
          </a:xfrm>
          <a:prstGeom prst="roundRect">
            <a:avLst/>
          </a:prstGeom>
          <a:noFill/>
          <a:ln w="57150">
            <a:solidFill>
              <a:srgbClr val="00206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buFontTx/>
              <a:buNone/>
            </a:pPr>
            <a:r>
              <a:rPr lang="en-US" sz="8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Artificial </a:t>
            </a:r>
            <a:r>
              <a:rPr lang="en-US" sz="8000" b="1" spc="-1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Inteligence</a:t>
            </a:r>
            <a:endParaRPr lang="en-US" sz="72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98420" y="-2667001"/>
            <a:ext cx="6857999" cy="1219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974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1" y="228600"/>
            <a:ext cx="10439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1" y="1503054"/>
            <a:ext cx="11506200" cy="923330"/>
          </a:xfrm>
          <a:prstGeom prst="rect">
            <a:avLst/>
          </a:prstGeom>
          <a:ln w="57150">
            <a:solidFill>
              <a:srgbClr val="002060"/>
            </a:solidFill>
          </a:ln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r>
              <a:rPr lang="bn-BD" sz="5400" b="1" dirty="0" smtClean="0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আর্টিফিসিয়াল ইন্টিলিজেন্স কি তা বলতে পারবে</a:t>
            </a:r>
            <a:endParaRPr lang="bn-BD" sz="5400" b="1" dirty="0">
              <a:ln w="12700">
                <a:solidFill>
                  <a:schemeClr val="tx1"/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902" y="4724400"/>
            <a:ext cx="11488271" cy="144655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bn-BD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বর্তমানে </a:t>
            </a:r>
            <a:r>
              <a:rPr lang="bn-BD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বিশ্বে </a:t>
            </a:r>
            <a:r>
              <a:rPr lang="bn-BD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কোন কোন ক্ষেত্র সমুহে আর্টিফিসিয়াল </a:t>
            </a:r>
            <a:r>
              <a:rPr lang="bn-BD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ইন্টিলিজেন্সের প্রভাব পরিলক্ষিত হয় তা ব্যাখ্যা করতে </a:t>
            </a:r>
            <a:r>
              <a:rPr lang="bn-BD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4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4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1" y="2809777"/>
            <a:ext cx="11506200" cy="1754326"/>
          </a:xfrm>
          <a:prstGeom prst="rect">
            <a:avLst/>
          </a:prstGeom>
          <a:ln w="57150">
            <a:solidFill>
              <a:srgbClr val="002060"/>
            </a:solidFill>
          </a:ln>
          <a:effectLst>
            <a:reflection blurRad="6350" stA="50000" endA="300" endPos="55000" dir="5400000" sy="-100000" algn="bl" rotWithShape="0"/>
          </a:effectLst>
        </p:spPr>
        <p:txBody>
          <a:bodyPr wrap="square">
            <a:spAutoFit/>
          </a:bodyPr>
          <a:lstStyle/>
          <a:p>
            <a:r>
              <a:rPr lang="bn-BD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আর্টিফিসিয়াল </a:t>
            </a:r>
            <a:r>
              <a:rPr lang="bn-BD" sz="5400" b="1" dirty="0" smtClean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ইন্টিলিজেন্সের প্রকারভেদ এবং কিভাবে কাজ করে তা বর্ণনা করতে পারবে   </a:t>
            </a:r>
            <a:endParaRPr lang="bn-BD" sz="5400" b="1" dirty="0">
              <a:ln w="22225">
                <a:solidFill>
                  <a:schemeClr val="tx1"/>
                </a:solidFill>
                <a:prstDash val="solid"/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44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rId2" action="ppaction://hlinkfile"/>
          </p:cNvPr>
          <p:cNvSpPr/>
          <p:nvPr/>
        </p:nvSpPr>
        <p:spPr>
          <a:xfrm>
            <a:off x="1752600" y="609600"/>
            <a:ext cx="8686800" cy="12954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buFontTx/>
              <a:buNone/>
            </a:pPr>
            <a:r>
              <a:rPr lang="bn-BD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আর্টিফিসিয়াল ইন্টিলিজেন্স</a:t>
            </a:r>
            <a:r>
              <a:rPr lang="en-US" sz="6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কি?</a:t>
            </a:r>
            <a:r>
              <a:rPr lang="en-US" sz="6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hlinkClick r:id="rId3" action="ppaction://hlinkfile"/>
          </p:cNvPr>
          <p:cNvSpPr/>
          <p:nvPr/>
        </p:nvSpPr>
        <p:spPr>
          <a:xfrm>
            <a:off x="525780" y="2133600"/>
            <a:ext cx="11140440" cy="449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just">
              <a:buFontTx/>
              <a:buNone/>
            </a:pPr>
            <a:r>
              <a:rPr lang="bn-BD" sz="4800" b="1" spc="-15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 যেভাবে চিন্তা ভাবনা করে কৃত্রিম উপায়ে কম্পিউটারে সেভাবে চিন্তা ভাবনার রুপদান করাকেই </a:t>
            </a:r>
            <a:r>
              <a:rPr lang="bn-BD" sz="4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আর্টিফিসিয়াল ইন্টিলিজেন্স </a:t>
            </a:r>
            <a:r>
              <a:rPr lang="bn-BD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 কৃত্রিম বুদ্ধিমত্তা বলে। </a:t>
            </a:r>
          </a:p>
          <a:p>
            <a:pPr algn="just">
              <a:buFontTx/>
              <a:buNone/>
            </a:pPr>
            <a:r>
              <a:rPr lang="bn-BD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 ম্যাককার্থি ১৯</a:t>
            </a:r>
            <a:r>
              <a:rPr lang="en-US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56</a:t>
            </a:r>
            <a:r>
              <a:rPr lang="bn-BD" sz="4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সালে সর্বপ্রথম এর ধারনা প্রদান করেন</a:t>
            </a:r>
          </a:p>
          <a:p>
            <a:pPr algn="just">
              <a:buFontTx/>
              <a:buNone/>
            </a:pPr>
            <a:endParaRPr lang="bn-BD" sz="48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85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52600" y="914400"/>
            <a:ext cx="8686800" cy="15240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ইন্টিলিজেন্স বা বুদ্ধিমত্তা শব্দটি হলো কতগুলো বিশেষ গুণের সমষ্টিগত রুপ । যেমনঃ </a:t>
            </a: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764792" y="4495800"/>
            <a:ext cx="3874008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সমস্যা সমাধানে সক্ষমতা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52600" y="3581400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সিদ্ধান্ত নেয়ার ক্ষমতা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752600" y="2667000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 সম্পর্কে ধারনা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52600" y="5410200"/>
            <a:ext cx="3874008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অভিজ্ঞতা থেকে  শিক্ষা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24600" y="2657302"/>
            <a:ext cx="41148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 সম্পর্কে জ্ঞান  অর্জন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25985" y="3591098"/>
            <a:ext cx="41148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32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অর্জিত জ্ঞানকে কাজে লাগানো</a:t>
            </a:r>
            <a:endParaRPr lang="en-US" sz="32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345382" y="4495800"/>
            <a:ext cx="41148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দ্রুত সিদ্ধান্ত নেয়া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45382" y="5429596"/>
            <a:ext cx="41148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অবস্থার প্রেক্ষিতে সাড়া 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24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  <p:bldP spid="4" grpId="0" uiExpand="1" build="p" animBg="1"/>
      <p:bldP spid="5" grpId="0" uiExpand="1" build="p" animBg="1"/>
      <p:bldP spid="6" grpId="0" uiExpand="1" build="p" animBg="1"/>
      <p:bldP spid="7" grpId="0" uiExpand="1" build="p" animBg="1"/>
      <p:bldP spid="8" grpId="0" uiExpand="1" build="p" animBg="1"/>
      <p:bldP spid="9" grpId="0" uiExpand="1" build="p" animBg="1"/>
      <p:bldP spid="10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609600"/>
            <a:ext cx="9601200" cy="19812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  <a:scene3d>
              <a:camera prst="obliqueBottomRight"/>
              <a:lightRig rig="threePt" dir="t"/>
            </a:scene3d>
          </a:bodyPr>
          <a:lstStyle/>
          <a:p>
            <a:pPr algn="ctr">
              <a:buFontTx/>
              <a:buNone/>
            </a:pPr>
            <a:r>
              <a:rPr lang="bn-BD" sz="60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আর্টিফিসিয়াল </a:t>
            </a:r>
            <a:r>
              <a:rPr lang="bn-BD" sz="60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ইন্টিলিজেন্সকে</a:t>
            </a:r>
            <a:r>
              <a:rPr lang="en-US" sz="60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প্রধানত ৩টি প্রধান এলাকায় গ্রুপ ভূক্ত করা যায়</a:t>
            </a:r>
            <a:r>
              <a:rPr lang="en-US" sz="60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6000" b="1" dirty="0">
              <a:ln w="12700">
                <a:solidFill>
                  <a:srgbClr val="FF0000"/>
                </a:solidFill>
                <a:prstDash val="solid"/>
              </a:ln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38200" y="2895600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buFontTx/>
              <a:buNone/>
            </a:pPr>
            <a:r>
              <a:rPr lang="bn-BD" sz="4000" b="1" dirty="0" smtClean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0000CC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বুদ্ধিবৃত্তিক বিজ্ঞান </a:t>
            </a:r>
            <a:endParaRPr lang="en-US" sz="4000" b="1" dirty="0">
              <a:ln w="6600">
                <a:solidFill>
                  <a:srgbClr val="002060"/>
                </a:solidFill>
                <a:prstDash val="solid"/>
              </a:ln>
              <a:solidFill>
                <a:srgbClr val="0000CC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38200" y="3886200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রোবোটিক্স</a:t>
            </a: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8200" y="5029200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ন্যাচারাল ইন্টারফেস 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2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uiExpand="1" build="p" animBg="1"/>
      <p:bldP spid="4" grpId="0" uiExpand="1" build="p" animBg="1"/>
      <p:bldP spid="5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381805"/>
            <a:ext cx="4178657" cy="685800"/>
          </a:xfrm>
          <a:prstGeom prst="roundRect">
            <a:avLst/>
          </a:prstGeom>
          <a:solidFill>
            <a:srgbClr val="FFFF00"/>
          </a:solidFill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8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বুদ্ধিবৃত্তিক বিজ্ঞান </a:t>
            </a:r>
            <a:endParaRPr lang="en-US" sz="48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71600" y="1438677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এক্সপার্ট সিস্টেম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359257" y="2305855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লার্নিং সিস্টেম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59794" y="3158812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ফাজি লজিক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371600" y="4038600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নিউরাল নেটওয়ার্ক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71600" y="4895850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জেনেটিক অ্যালগরিদম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59794" y="5791200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ইন্টেলিজেন্ট এজেন্ট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867400" y="381805"/>
            <a:ext cx="4953000" cy="6858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Cognitive Science</a:t>
            </a:r>
            <a:r>
              <a:rPr lang="bn-BD" sz="4000" b="1" spc="-1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-1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867400" y="1438677"/>
            <a:ext cx="43434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Expart</a:t>
            </a: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Sestem</a:t>
            </a: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867400" y="2305855"/>
            <a:ext cx="43434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Lerning</a:t>
            </a: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Sestem</a:t>
            </a: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871693" y="3163105"/>
            <a:ext cx="43434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Fuzzy Logic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67400" y="4048526"/>
            <a:ext cx="43434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Neural Network</a:t>
            </a: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67400" y="4908997"/>
            <a:ext cx="45720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Genetic algorithm </a:t>
            </a: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867400" y="5791200"/>
            <a:ext cx="43434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Intelligent Agent</a:t>
            </a: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55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1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6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 animBg="1"/>
      <p:bldP spid="4" grpId="0" build="p" animBg="1"/>
      <p:bldP spid="5" grpId="0" build="p" animBg="1"/>
      <p:bldP spid="6" grpId="0" build="p" animBg="1"/>
      <p:bldP spid="7" grpId="0" build="p" animBg="1"/>
      <p:bldP spid="8" grpId="0" build="p" animBg="1"/>
      <p:bldP spid="9" grpId="0" uiExpand="1" build="p" animBg="1"/>
      <p:bldP spid="10" grpId="0" uiExpand="1" build="p" animBg="1"/>
      <p:bldP spid="11" grpId="0" uiExpand="1" build="p" animBg="1"/>
      <p:bldP spid="12" grpId="0" uiExpand="1" build="p" animBg="1"/>
      <p:bldP spid="13" grpId="0" uiExpand="1" build="p" animBg="1"/>
      <p:bldP spid="14" grpId="0" uiExpand="1" build="p" animBg="1"/>
      <p:bldP spid="15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66900" y="381000"/>
            <a:ext cx="2400300" cy="6858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রোবোটিক্স</a:t>
            </a: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71600" y="1438677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ভিজ্যুয়াল পারসেপশন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867400" y="1438677"/>
            <a:ext cx="4648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Visual perception</a:t>
            </a: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867400" y="381805"/>
            <a:ext cx="2590800" cy="6858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Robotics</a:t>
            </a:r>
            <a:r>
              <a:rPr lang="bn-BD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71600" y="2438400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ট্যাকটিলিটি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71600" y="5334000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নেভিগেশন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71600" y="4433552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লোকোমোশন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71600" y="3438123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ডেক্সটারিটি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867400" y="2438400"/>
            <a:ext cx="43434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Tactility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867400" y="3438123"/>
            <a:ext cx="43434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Dexterity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67400" y="4433552"/>
            <a:ext cx="43434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Locomotion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67400" y="5334000"/>
            <a:ext cx="4343400" cy="685800"/>
          </a:xfrm>
          <a:prstGeom prst="roundRect">
            <a:avLst>
              <a:gd name="adj" fmla="val 9155"/>
            </a:avLst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Navigation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59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 animBg="1"/>
      <p:bldP spid="4" grpId="0" build="p" animBg="1"/>
      <p:bldP spid="5" grpId="0" build="p" animBg="1"/>
      <p:bldP spid="7" grpId="0" build="p" animBg="1"/>
      <p:bldP spid="8" grpId="0" build="p" animBg="1"/>
      <p:bldP spid="9" grpId="0" build="p" animBg="1"/>
      <p:bldP spid="10" grpId="0" build="p" animBg="1"/>
      <p:bldP spid="11" grpId="0" build="p" animBg="1"/>
      <p:bldP spid="12" grpId="0" build="p" animBg="1"/>
      <p:bldP spid="13" grpId="0" build="p" animBg="1"/>
      <p:bldP spid="1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381805"/>
            <a:ext cx="4724400" cy="685800"/>
          </a:xfrm>
          <a:prstGeom prst="roundRect">
            <a:avLst/>
          </a:prstGeom>
          <a:solidFill>
            <a:srgbClr val="00B050"/>
          </a:solidFill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ন্যাচারাল ইন্টারফেস 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371600" y="1438677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ন্যাচারাল ল্যাংগুয়েজ 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867400" y="1438677"/>
            <a:ext cx="53340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Natural Languages</a:t>
            </a: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67400" y="438954"/>
            <a:ext cx="4962659" cy="685800"/>
          </a:xfrm>
          <a:prstGeom prst="roundRect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Natural Interface</a:t>
            </a:r>
            <a:r>
              <a:rPr lang="bn-BD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71600" y="2438400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স্পিচ রিকগনিশন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71600" y="4433552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ভার্চুয়াল রিয়েলিটি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71600" y="3438123"/>
            <a:ext cx="3886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bn-BD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মাল্টিসেন্সরি ইন্টারফেস 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867400" y="2438400"/>
            <a:ext cx="50292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Speech Recognition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867400" y="3438123"/>
            <a:ext cx="57150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Multisensory Interface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67400" y="4433552"/>
            <a:ext cx="4343400" cy="685800"/>
          </a:xfrm>
          <a:prstGeom prst="roundRect">
            <a:avLst/>
          </a:prstGeom>
          <a:noFill/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FontTx/>
              <a:buNone/>
            </a:pPr>
            <a:r>
              <a:rPr lang="en-US" sz="40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Virtual Reality</a:t>
            </a:r>
            <a:endParaRPr lang="en-US" sz="40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61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 build="p" animBg="1"/>
      <p:bldP spid="5" grpId="0" build="p" animBg="1"/>
      <p:bldP spid="6" grpId="0" build="p" animBg="1"/>
      <p:bldP spid="7" grpId="0" build="p" animBg="1"/>
      <p:bldP spid="9" grpId="0" build="p" animBg="1"/>
      <p:bldP spid="10" grpId="0" build="p" animBg="1"/>
      <p:bldP spid="11" grpId="0" build="p" animBg="1"/>
      <p:bldP spid="12" grpId="0" build="p" animBg="1"/>
      <p:bldP spid="1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1000" y="533400"/>
            <a:ext cx="11353800" cy="4324767"/>
            <a:chOff x="381000" y="533400"/>
            <a:chExt cx="8382000" cy="2433150"/>
          </a:xfrm>
        </p:grpSpPr>
        <p:sp>
          <p:nvSpPr>
            <p:cNvPr id="3" name="Rectangle 2"/>
            <p:cNvSpPr/>
            <p:nvPr/>
          </p:nvSpPr>
          <p:spPr>
            <a:xfrm>
              <a:off x="1524000" y="533400"/>
              <a:ext cx="5791200" cy="74457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bn-BD" sz="80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মূল্যায়ণঃ</a:t>
              </a:r>
              <a:endParaRPr lang="en-US" sz="8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81000" y="1390815"/>
              <a:ext cx="8382000" cy="1575735"/>
            </a:xfrm>
            <a:prstGeom prst="rect">
              <a:avLst/>
            </a:prstGeom>
            <a:no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bn-BD" sz="44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১।</a:t>
              </a:r>
              <a:r>
                <a:rPr lang="bn-BD" sz="4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4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আর্টিফিসিয়াল ইন্টিলিজেন্স </a:t>
              </a:r>
              <a:r>
                <a:rPr lang="bn-BD" sz="44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কি</a:t>
              </a:r>
              <a:r>
                <a:rPr lang="bn-BD" sz="44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?</a:t>
              </a:r>
            </a:p>
            <a:p>
              <a:r>
                <a:rPr lang="bn-BD" sz="44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২। </a:t>
              </a:r>
              <a:r>
                <a:rPr lang="bn-BD" sz="44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আর্টিফিসিয়াল ইন্টিলিজেন্স </a:t>
              </a:r>
              <a:r>
                <a:rPr lang="bn-BD" sz="44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কিভাবে </a:t>
              </a:r>
              <a:r>
                <a:rPr lang="bn-BD" sz="44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কাজ করে ?</a:t>
              </a:r>
              <a:r>
                <a:rPr lang="bn-BD" sz="44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 </a:t>
              </a:r>
              <a:endPara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r>
                <a:rPr lang="bn-BD" sz="4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৩</a:t>
              </a:r>
              <a:r>
                <a:rPr lang="bn-BD" sz="44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। বর্তমানে বিশ্বে কোন কোন ক্ষেত্র </a:t>
              </a:r>
              <a:r>
                <a:rPr lang="bn-BD" sz="4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সমুহে আর্টিফিসিয়াল </a:t>
              </a:r>
              <a:endPara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r>
                <a:rPr lang="bn-BD" sz="4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4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   ইন্টিলিজেন্সের   সুবিধা পরিলক্ষিত হয়?</a:t>
              </a:r>
              <a:endPara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054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9076" y="1143687"/>
            <a:ext cx="11253324" cy="4418913"/>
            <a:chOff x="304800" y="171271"/>
            <a:chExt cx="8534400" cy="4418913"/>
          </a:xfrm>
          <a:noFill/>
        </p:grpSpPr>
        <p:sp>
          <p:nvSpPr>
            <p:cNvPr id="3" name="Rectangle 2"/>
            <p:cNvSpPr/>
            <p:nvPr/>
          </p:nvSpPr>
          <p:spPr>
            <a:xfrm>
              <a:off x="304800" y="1420085"/>
              <a:ext cx="8534400" cy="3170099"/>
            </a:xfrm>
            <a:prstGeom prst="rect">
              <a:avLst/>
            </a:prstGeom>
            <a:grpFill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/>
              <a:r>
                <a:rPr lang="bn-BD" sz="80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১। </a:t>
              </a:r>
              <a:r>
                <a:rPr lang="bn-BD" sz="60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শিক্ষাক্ষেত্রে ভার্চুয়াল রিয়েলিটি প্রয়োগ করে শিক্ষাকে আরো বেশী প্রাণবন্ত করার বিষয়ে তুমার একটি কর্ম পরিকল্পনা তৈরী কর।</a:t>
              </a:r>
              <a:endPara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615542" y="171271"/>
              <a:ext cx="4951466" cy="1200329"/>
            </a:xfrm>
            <a:prstGeom prst="rect">
              <a:avLst/>
            </a:prstGeom>
            <a:grpFill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bn-BD" sz="72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বাড়ির কাজঃ</a:t>
              </a:r>
              <a:endParaRPr 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262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33600" y="0"/>
            <a:ext cx="7696200" cy="6858000"/>
            <a:chOff x="381000" y="0"/>
            <a:chExt cx="8382000" cy="6858000"/>
          </a:xfrm>
        </p:grpSpPr>
        <p:pic>
          <p:nvPicPr>
            <p:cNvPr id="3" name="Picture 2" descr="vvvc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1000" y="0"/>
              <a:ext cx="8382000" cy="685800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3962400" y="2057400"/>
              <a:ext cx="2501006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8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8000" dirty="0" smtClean="0">
                <a:solidFill>
                  <a:schemeClr val="bg1"/>
                </a:solidFill>
                <a:latin typeface="AtraiMJ" pitchFamily="2" charset="0"/>
                <a:cs typeface="Atrai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512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2391</TotalTime>
  <Words>300</Words>
  <Application>Microsoft Office PowerPoint</Application>
  <PresentationFormat>Widescreen</PresentationFormat>
  <Paragraphs>86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AtraiMJ</vt:lpstr>
      <vt:lpstr>Calibri</vt:lpstr>
      <vt:lpstr>NikoshBAN</vt:lpstr>
      <vt:lpstr>Trebuchet MS</vt:lpstr>
      <vt:lpstr>Tw Cen MT</vt:lpstr>
      <vt:lpstr>Tw Cen MT Condensed</vt:lpstr>
      <vt:lpstr>Wingdings 3</vt:lpstr>
      <vt:lpstr>Integral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DOEL</cp:lastModifiedBy>
  <cp:revision>545</cp:revision>
  <dcterms:created xsi:type="dcterms:W3CDTF">2006-08-16T00:00:00Z</dcterms:created>
  <dcterms:modified xsi:type="dcterms:W3CDTF">2013-08-28T17:57:15Z</dcterms:modified>
</cp:coreProperties>
</file>